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ed Hat Text"/>
      <p:regular r:id="rId17"/>
    </p:embeddedFont>
    <p:embeddedFont>
      <p:font typeface="Red Hat Text"/>
      <p:regular r:id="rId18"/>
    </p:embeddedFont>
    <p:embeddedFont>
      <p:font typeface="Red Hat Text"/>
      <p:regular r:id="rId19"/>
    </p:embeddedFont>
    <p:embeddedFont>
      <p:font typeface="Red Hat Tex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34973"/>
            <a:ext cx="3156823" cy="449818"/>
          </a:xfrm>
          <a:prstGeom prst="roundRect">
            <a:avLst>
              <a:gd name="adj" fmla="val 6386"/>
            </a:avLst>
          </a:prstGeom>
          <a:solidFill>
            <a:srgbClr val="FAD1D1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806768"/>
            <a:ext cx="286964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STRATEGIC RECOMMENDATIONS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280517"/>
            <a:ext cx="77272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Actionable Business Strategies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3507"/>
            <a:ext cx="4318278" cy="9575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5403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035862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 exclusive benefits to convert the 73% non-subscriber base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2" y="2343507"/>
            <a:ext cx="4318278" cy="9575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95317" y="35403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95317" y="4035862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Reward repeat buyers to accelerate movement into "Loyal" segment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79" y="2343507"/>
            <a:ext cx="4318278" cy="9575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3595" y="35403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Discount Strategy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3595" y="4035862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Balance promotional sales with margin control for sustainable growth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837724" y="5693450"/>
            <a:ext cx="6357818" cy="1801177"/>
          </a:xfrm>
          <a:prstGeom prst="roundRect">
            <a:avLst>
              <a:gd name="adj" fmla="val 1994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107519" y="59632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107519" y="645878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Highlight top-rated items (Gloves, Sandals, Boots) in marketing campaigns to drive conversion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7434858" y="5693450"/>
            <a:ext cx="6357818" cy="1801177"/>
          </a:xfrm>
          <a:prstGeom prst="roundRect">
            <a:avLst>
              <a:gd name="adj" fmla="val 1994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7704653" y="59632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704653" y="645878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efforts on Young Adult segment and express-shipping users for maximum ROI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557814"/>
            <a:ext cx="2050733" cy="449818"/>
          </a:xfrm>
          <a:prstGeom prst="roundRect">
            <a:avLst>
              <a:gd name="adj" fmla="val 6386"/>
            </a:avLst>
          </a:prstGeom>
          <a:solidFill>
            <a:srgbClr val="FAD1D1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629608"/>
            <a:ext cx="17635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103358"/>
            <a:ext cx="61380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Understanding Our Data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3286006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3,900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936784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870490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Transactions analyzed across all categories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151233" y="3286006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18</a:t>
            </a:r>
            <a:endParaRPr lang="en-US" sz="6200" dirty="0"/>
          </a:p>
        </p:txBody>
      </p:sp>
      <p:sp>
        <p:nvSpPr>
          <p:cNvPr id="9" name="Text 7"/>
          <p:cNvSpPr/>
          <p:nvPr/>
        </p:nvSpPr>
        <p:spPr>
          <a:xfrm>
            <a:off x="4250293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51233" y="4870490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Features tracking customer behavior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464743" y="3286006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50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7563803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64743" y="4870490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Geographic distribution of customers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78252" y="3286006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25</a:t>
            </a:r>
            <a:endParaRPr lang="en-US" sz="6200" dirty="0"/>
          </a:p>
        </p:txBody>
      </p:sp>
      <p:sp>
        <p:nvSpPr>
          <p:cNvPr id="15" name="Text 13"/>
          <p:cNvSpPr/>
          <p:nvPr/>
        </p:nvSpPr>
        <p:spPr>
          <a:xfrm>
            <a:off x="10877312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78252" y="4870490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Unique items purchased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590573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Dataset includes customer demographics, purchase details, shopping behavior metrics, and subscription status. Only 37 missing values in Review Rating column.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24670" y="479465"/>
            <a:ext cx="1630085" cy="343019"/>
          </a:xfrm>
          <a:prstGeom prst="roundRect">
            <a:avLst>
              <a:gd name="adj" fmla="val 6101"/>
            </a:avLst>
          </a:prstGeom>
          <a:noFill/>
          <a:ln w="7620">
            <a:solidFill>
              <a:srgbClr val="F5A3A3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36827" y="581263"/>
            <a:ext cx="139422" cy="1394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45901" y="539353"/>
            <a:ext cx="1196697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 ANALYSIS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124670" y="892135"/>
            <a:ext cx="5187910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Preparation &amp; Cleaning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2124670" y="1862495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24670" y="2135862"/>
            <a:ext cx="4977765" cy="2286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8" name="Text 5"/>
          <p:cNvSpPr/>
          <p:nvPr/>
        </p:nvSpPr>
        <p:spPr>
          <a:xfrm>
            <a:off x="2124670" y="2268736"/>
            <a:ext cx="2051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Loading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124670" y="2699385"/>
            <a:ext cx="497776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Imported dataset using pandas for initial exploration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2124670" y="3283506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2124670" y="3556873"/>
            <a:ext cx="4977765" cy="2286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12" name="Text 9"/>
          <p:cNvSpPr/>
          <p:nvPr/>
        </p:nvSpPr>
        <p:spPr>
          <a:xfrm>
            <a:off x="2124670" y="3689747"/>
            <a:ext cx="2051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Missing Data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124670" y="4120396"/>
            <a:ext cx="497776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Imputed Review Rating nulls using median by category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2124670" y="4704517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2124670" y="4977884"/>
            <a:ext cx="4977765" cy="2286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16" name="Text 13"/>
          <p:cNvSpPr/>
          <p:nvPr/>
        </p:nvSpPr>
        <p:spPr>
          <a:xfrm>
            <a:off x="2124670" y="5110758"/>
            <a:ext cx="2051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Standardization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124670" y="5541407"/>
            <a:ext cx="497776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Renamed columns to snake_case for consistency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2124670" y="6125527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2124670" y="6398895"/>
            <a:ext cx="4977765" cy="2286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20" name="Text 17"/>
          <p:cNvSpPr/>
          <p:nvPr/>
        </p:nvSpPr>
        <p:spPr>
          <a:xfrm>
            <a:off x="2124670" y="6531769"/>
            <a:ext cx="2051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124670" y="6962418"/>
            <a:ext cx="497776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age_group and purchase_frequency_days columns</a:t>
            </a:r>
            <a:endParaRPr lang="en-US" sz="135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47" y="1862495"/>
            <a:ext cx="4977765" cy="4977765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7535347" y="7036356"/>
            <a:ext cx="4977765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Cleaned data was loaded into PostgreSQL database for structured SQL analysis and business intelligence.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05777" y="454700"/>
            <a:ext cx="1244322" cy="309801"/>
          </a:xfrm>
          <a:prstGeom prst="roundRect">
            <a:avLst>
              <a:gd name="adj" fmla="val 6389"/>
            </a:avLst>
          </a:prstGeom>
          <a:solidFill>
            <a:srgbClr val="FAD1D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04718" y="543639"/>
            <a:ext cx="131921" cy="1319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02600" y="504111"/>
            <a:ext cx="84855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SQL INSIGHTS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2405777" y="830461"/>
            <a:ext cx="4893826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 Analysis by Gender</a:t>
            </a:r>
            <a:endParaRPr lang="en-US" sz="3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77" y="1563053"/>
            <a:ext cx="9818846" cy="530316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659880" y="6896695"/>
            <a:ext cx="164902" cy="164902"/>
          </a:xfrm>
          <a:prstGeom prst="roundRect">
            <a:avLst>
              <a:gd name="adj" fmla="val 11090"/>
            </a:avLst>
          </a:prstGeom>
          <a:solidFill>
            <a:srgbClr val="450808"/>
          </a:solidFill>
          <a:ln/>
        </p:spPr>
      </p:sp>
      <p:sp>
        <p:nvSpPr>
          <p:cNvPr id="8" name="Text 4"/>
          <p:cNvSpPr/>
          <p:nvPr/>
        </p:nvSpPr>
        <p:spPr>
          <a:xfrm>
            <a:off x="6885742" y="6896695"/>
            <a:ext cx="353258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91400" y="6896695"/>
            <a:ext cx="164902" cy="164902"/>
          </a:xfrm>
          <a:prstGeom prst="roundRect">
            <a:avLst>
              <a:gd name="adj" fmla="val 11090"/>
            </a:avLst>
          </a:prstGeom>
          <a:solidFill>
            <a:srgbClr val="E72222"/>
          </a:solidFill>
          <a:ln/>
        </p:spPr>
      </p:sp>
      <p:sp>
        <p:nvSpPr>
          <p:cNvPr id="10" name="Text 6"/>
          <p:cNvSpPr/>
          <p:nvPr/>
        </p:nvSpPr>
        <p:spPr>
          <a:xfrm>
            <a:off x="7617262" y="6896695"/>
            <a:ext cx="532924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Female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2405777" y="7247096"/>
            <a:ext cx="9818846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 customers generate 68% of total revenue ($157,890) compared to female customers at 32% ($75,191). This significant gap suggests opportunities for targeted marketing to female demographics.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7500" y="500182"/>
            <a:ext cx="7305318" cy="534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Products &amp; Customer Preferences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907500" y="1488400"/>
            <a:ext cx="272748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Highest Rated Products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1907500" y="2109787"/>
            <a:ext cx="90726" cy="90726"/>
          </a:xfrm>
          <a:prstGeom prst="roundRect">
            <a:avLst>
              <a:gd name="adj" fmla="val 503935"/>
            </a:avLst>
          </a:prstGeom>
          <a:solidFill>
            <a:srgbClr val="F5A3A3"/>
          </a:solidFill>
          <a:ln/>
        </p:spPr>
      </p:sp>
      <p:sp>
        <p:nvSpPr>
          <p:cNvPr id="5" name="Text 3"/>
          <p:cNvSpPr/>
          <p:nvPr/>
        </p:nvSpPr>
        <p:spPr>
          <a:xfrm>
            <a:off x="2179796" y="2013228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Gloves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2179796" y="2461855"/>
            <a:ext cx="4913709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rating: 3.86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1907500" y="3212306"/>
            <a:ext cx="90726" cy="90726"/>
          </a:xfrm>
          <a:prstGeom prst="roundRect">
            <a:avLst>
              <a:gd name="adj" fmla="val 503935"/>
            </a:avLst>
          </a:prstGeom>
          <a:solidFill>
            <a:srgbClr val="F5A3A3"/>
          </a:solidFill>
          <a:ln/>
        </p:spPr>
      </p:sp>
      <p:sp>
        <p:nvSpPr>
          <p:cNvPr id="8" name="Text 6"/>
          <p:cNvSpPr/>
          <p:nvPr/>
        </p:nvSpPr>
        <p:spPr>
          <a:xfrm>
            <a:off x="2179796" y="3115747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Sandals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2179796" y="3564374"/>
            <a:ext cx="4913709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rating: 3.84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907500" y="4314825"/>
            <a:ext cx="90726" cy="90726"/>
          </a:xfrm>
          <a:prstGeom prst="roundRect">
            <a:avLst>
              <a:gd name="adj" fmla="val 503935"/>
            </a:avLst>
          </a:prstGeom>
          <a:solidFill>
            <a:srgbClr val="F5A3A3"/>
          </a:solidFill>
          <a:ln/>
        </p:spPr>
      </p:sp>
      <p:sp>
        <p:nvSpPr>
          <p:cNvPr id="11" name="Text 9"/>
          <p:cNvSpPr/>
          <p:nvPr/>
        </p:nvSpPr>
        <p:spPr>
          <a:xfrm>
            <a:off x="2179796" y="4218265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Boots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179796" y="4666893"/>
            <a:ext cx="4913709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rating: 3.82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907500" y="5417344"/>
            <a:ext cx="90726" cy="90726"/>
          </a:xfrm>
          <a:prstGeom prst="roundRect">
            <a:avLst>
              <a:gd name="adj" fmla="val 503935"/>
            </a:avLst>
          </a:prstGeom>
          <a:solidFill>
            <a:srgbClr val="F5A3A3"/>
          </a:solidFill>
          <a:ln/>
        </p:spPr>
      </p:sp>
      <p:sp>
        <p:nvSpPr>
          <p:cNvPr id="14" name="Text 12"/>
          <p:cNvSpPr/>
          <p:nvPr/>
        </p:nvSpPr>
        <p:spPr>
          <a:xfrm>
            <a:off x="2179796" y="5320784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Hat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2179796" y="5769412"/>
            <a:ext cx="4913709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rating: 3.80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1907500" y="6519863"/>
            <a:ext cx="90726" cy="90726"/>
          </a:xfrm>
          <a:prstGeom prst="roundRect">
            <a:avLst>
              <a:gd name="adj" fmla="val 503935"/>
            </a:avLst>
          </a:prstGeom>
          <a:solidFill>
            <a:srgbClr val="F5A3A3"/>
          </a:solidFill>
          <a:ln/>
        </p:spPr>
      </p:sp>
      <p:sp>
        <p:nvSpPr>
          <p:cNvPr id="17" name="Text 15"/>
          <p:cNvSpPr/>
          <p:nvPr/>
        </p:nvSpPr>
        <p:spPr>
          <a:xfrm>
            <a:off x="2179796" y="6423303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Skirt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2179796" y="6871930"/>
            <a:ext cx="4913709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rating: 3.78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544276" y="1488400"/>
            <a:ext cx="3111460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Discount-Dependent Items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7544276" y="2103953"/>
            <a:ext cx="4595813" cy="227052"/>
          </a:xfrm>
          <a:prstGeom prst="roundRect">
            <a:avLst>
              <a:gd name="adj" fmla="val 12003"/>
            </a:avLst>
          </a:prstGeom>
          <a:solidFill>
            <a:srgbClr val="F3E8E8"/>
          </a:solidFill>
          <a:ln/>
        </p:spPr>
      </p:sp>
      <p:sp>
        <p:nvSpPr>
          <p:cNvPr id="21" name="Shape 19"/>
          <p:cNvSpPr/>
          <p:nvPr/>
        </p:nvSpPr>
        <p:spPr>
          <a:xfrm>
            <a:off x="7544276" y="2103953"/>
            <a:ext cx="2297906" cy="227052"/>
          </a:xfrm>
          <a:prstGeom prst="roundRect">
            <a:avLst>
              <a:gd name="adj" fmla="val 12003"/>
            </a:avLst>
          </a:prstGeom>
          <a:solidFill>
            <a:srgbClr val="F5A3A3"/>
          </a:solidFill>
          <a:ln/>
        </p:spPr>
      </p:sp>
      <p:sp>
        <p:nvSpPr>
          <p:cNvPr id="22" name="Text 20"/>
          <p:cNvSpPr/>
          <p:nvPr/>
        </p:nvSpPr>
        <p:spPr>
          <a:xfrm>
            <a:off x="12276296" y="2103953"/>
            <a:ext cx="453985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50%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4276" y="2557939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Hat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544276" y="3278981"/>
            <a:ext cx="4288869" cy="227052"/>
          </a:xfrm>
          <a:prstGeom prst="roundRect">
            <a:avLst>
              <a:gd name="adj" fmla="val 12003"/>
            </a:avLst>
          </a:prstGeom>
          <a:solidFill>
            <a:srgbClr val="F3E8E8"/>
          </a:solidFill>
          <a:ln/>
        </p:spPr>
      </p:sp>
      <p:sp>
        <p:nvSpPr>
          <p:cNvPr id="25" name="Shape 23"/>
          <p:cNvSpPr/>
          <p:nvPr/>
        </p:nvSpPr>
        <p:spPr>
          <a:xfrm>
            <a:off x="7544276" y="3278981"/>
            <a:ext cx="2129790" cy="227052"/>
          </a:xfrm>
          <a:prstGeom prst="roundRect">
            <a:avLst>
              <a:gd name="adj" fmla="val 12003"/>
            </a:avLst>
          </a:prstGeom>
          <a:solidFill>
            <a:srgbClr val="F5A3A3"/>
          </a:solidFill>
          <a:ln/>
        </p:spPr>
      </p:sp>
      <p:sp>
        <p:nvSpPr>
          <p:cNvPr id="26" name="Text 24"/>
          <p:cNvSpPr/>
          <p:nvPr/>
        </p:nvSpPr>
        <p:spPr>
          <a:xfrm>
            <a:off x="11969353" y="3278981"/>
            <a:ext cx="76092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49.66%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4276" y="3732967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Sneakers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544276" y="4454009"/>
            <a:ext cx="4282083" cy="227052"/>
          </a:xfrm>
          <a:prstGeom prst="roundRect">
            <a:avLst>
              <a:gd name="adj" fmla="val 12003"/>
            </a:avLst>
          </a:prstGeom>
          <a:solidFill>
            <a:srgbClr val="F3E8E8"/>
          </a:solidFill>
          <a:ln/>
        </p:spPr>
      </p:sp>
      <p:sp>
        <p:nvSpPr>
          <p:cNvPr id="29" name="Shape 27"/>
          <p:cNvSpPr/>
          <p:nvPr/>
        </p:nvSpPr>
        <p:spPr>
          <a:xfrm>
            <a:off x="7544276" y="4454009"/>
            <a:ext cx="2101215" cy="227052"/>
          </a:xfrm>
          <a:prstGeom prst="roundRect">
            <a:avLst>
              <a:gd name="adj" fmla="val 12003"/>
            </a:avLst>
          </a:prstGeom>
          <a:solidFill>
            <a:srgbClr val="F5A3A3"/>
          </a:solidFill>
          <a:ln/>
        </p:spPr>
      </p:sp>
      <p:sp>
        <p:nvSpPr>
          <p:cNvPr id="30" name="Text 28"/>
          <p:cNvSpPr/>
          <p:nvPr/>
        </p:nvSpPr>
        <p:spPr>
          <a:xfrm>
            <a:off x="11962567" y="4454009"/>
            <a:ext cx="767715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49.07%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7544276" y="4907994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Coat</a:t>
            </a:r>
            <a:endParaRPr lang="en-US" sz="1650" dirty="0"/>
          </a:p>
        </p:txBody>
      </p:sp>
      <p:sp>
        <p:nvSpPr>
          <p:cNvPr id="32" name="Shape 30"/>
          <p:cNvSpPr/>
          <p:nvPr/>
        </p:nvSpPr>
        <p:spPr>
          <a:xfrm>
            <a:off x="7544276" y="5629037"/>
            <a:ext cx="4359712" cy="227052"/>
          </a:xfrm>
          <a:prstGeom prst="roundRect">
            <a:avLst>
              <a:gd name="adj" fmla="val 12003"/>
            </a:avLst>
          </a:prstGeom>
          <a:solidFill>
            <a:srgbClr val="F3E8E8"/>
          </a:solidFill>
          <a:ln/>
        </p:spPr>
      </p:sp>
      <p:sp>
        <p:nvSpPr>
          <p:cNvPr id="33" name="Shape 31"/>
          <p:cNvSpPr/>
          <p:nvPr/>
        </p:nvSpPr>
        <p:spPr>
          <a:xfrm>
            <a:off x="7544276" y="5629037"/>
            <a:ext cx="2100024" cy="227052"/>
          </a:xfrm>
          <a:prstGeom prst="roundRect">
            <a:avLst>
              <a:gd name="adj" fmla="val 12003"/>
            </a:avLst>
          </a:prstGeom>
          <a:solidFill>
            <a:srgbClr val="F5A3A3"/>
          </a:solidFill>
          <a:ln/>
        </p:spPr>
      </p:sp>
      <p:sp>
        <p:nvSpPr>
          <p:cNvPr id="34" name="Text 32"/>
          <p:cNvSpPr/>
          <p:nvPr/>
        </p:nvSpPr>
        <p:spPr>
          <a:xfrm>
            <a:off x="12040195" y="5629037"/>
            <a:ext cx="690086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48.17%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7544276" y="6083022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Sweater</a:t>
            </a:r>
            <a:endParaRPr lang="en-US" sz="1650" dirty="0"/>
          </a:p>
        </p:txBody>
      </p:sp>
      <p:sp>
        <p:nvSpPr>
          <p:cNvPr id="36" name="Shape 34"/>
          <p:cNvSpPr/>
          <p:nvPr/>
        </p:nvSpPr>
        <p:spPr>
          <a:xfrm>
            <a:off x="7544276" y="6804065"/>
            <a:ext cx="4317087" cy="227052"/>
          </a:xfrm>
          <a:prstGeom prst="roundRect">
            <a:avLst>
              <a:gd name="adj" fmla="val 12003"/>
            </a:avLst>
          </a:prstGeom>
          <a:solidFill>
            <a:srgbClr val="F3E8E8"/>
          </a:solidFill>
          <a:ln/>
        </p:spPr>
      </p:sp>
      <p:sp>
        <p:nvSpPr>
          <p:cNvPr id="37" name="Shape 35"/>
          <p:cNvSpPr/>
          <p:nvPr/>
        </p:nvSpPr>
        <p:spPr>
          <a:xfrm>
            <a:off x="7544276" y="6804065"/>
            <a:ext cx="2044898" cy="227052"/>
          </a:xfrm>
          <a:prstGeom prst="roundRect">
            <a:avLst>
              <a:gd name="adj" fmla="val 12003"/>
            </a:avLst>
          </a:prstGeom>
          <a:solidFill>
            <a:srgbClr val="F5A3A3"/>
          </a:solidFill>
          <a:ln/>
        </p:spPr>
      </p:sp>
      <p:sp>
        <p:nvSpPr>
          <p:cNvPr id="38" name="Text 36"/>
          <p:cNvSpPr/>
          <p:nvPr/>
        </p:nvSpPr>
        <p:spPr>
          <a:xfrm>
            <a:off x="11997571" y="6804065"/>
            <a:ext cx="732711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47.37%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7544276" y="7258050"/>
            <a:ext cx="213741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Pants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0805"/>
            <a:ext cx="82465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Segmentation Insights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63572"/>
            <a:ext cx="4158734" cy="2649855"/>
          </a:xfrm>
          <a:prstGeom prst="roundRect">
            <a:avLst>
              <a:gd name="adj" fmla="val 1355"/>
            </a:avLst>
          </a:prstGeom>
          <a:solidFill>
            <a:srgbClr val="F3E8E8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10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598426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3,116 customers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7039" y="4125039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Highest segment representing repeat purchasers with strong brand affinity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863572"/>
            <a:ext cx="4158734" cy="2649855"/>
          </a:xfrm>
          <a:prstGeom prst="roundRect">
            <a:avLst>
              <a:gd name="adj" fmla="val 1355"/>
            </a:avLst>
          </a:prstGeom>
          <a:solidFill>
            <a:srgbClr val="F3E8E8"/>
          </a:solidFill>
          <a:ln/>
        </p:spPr>
      </p:sp>
      <p:sp>
        <p:nvSpPr>
          <p:cNvPr id="8" name="Text 6"/>
          <p:cNvSpPr/>
          <p:nvPr/>
        </p:nvSpPr>
        <p:spPr>
          <a:xfrm>
            <a:off x="5475089" y="310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5089" y="3598426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701 customers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475089" y="4125039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Mid-tier segment showing potential for loyalty program conversion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863572"/>
            <a:ext cx="4158853" cy="2649855"/>
          </a:xfrm>
          <a:prstGeom prst="roundRect">
            <a:avLst>
              <a:gd name="adj" fmla="val 1355"/>
            </a:avLst>
          </a:prstGeom>
          <a:solidFill>
            <a:srgbClr val="F3E8E8"/>
          </a:solidFill>
          <a:ln/>
        </p:spPr>
      </p:sp>
      <p:sp>
        <p:nvSpPr>
          <p:cNvPr id="12" name="Text 10"/>
          <p:cNvSpPr/>
          <p:nvPr/>
        </p:nvSpPr>
        <p:spPr>
          <a:xfrm>
            <a:off x="9873139" y="310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3139" y="3598426"/>
            <a:ext cx="3680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 customers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73139" y="4125039"/>
            <a:ext cx="36802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Smallest segment requiring onboarding and engagement strategies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78262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Analysis reveals 958 repeat buyers (&gt;5 purchases) have subscriptions, while 2,518 do not—indicating significant subscription growth opportunity among loyal customers.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0896" y="406479"/>
            <a:ext cx="122586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SUBSCRIPTION ANALYSIS</a:t>
            </a:r>
            <a:endParaRPr lang="en-US" sz="800" dirty="0"/>
          </a:p>
        </p:txBody>
      </p:sp>
      <p:sp>
        <p:nvSpPr>
          <p:cNvPr id="3" name="Text 1"/>
          <p:cNvSpPr/>
          <p:nvPr/>
        </p:nvSpPr>
        <p:spPr>
          <a:xfrm>
            <a:off x="3360896" y="669369"/>
            <a:ext cx="4512826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Subscribers vs. Non-Subscribers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4028242" y="2271951"/>
            <a:ext cx="1634014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27%</a:t>
            </a:r>
            <a:endParaRPr lang="en-US" sz="2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933" y="1441728"/>
            <a:ext cx="1992749" cy="19927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063841" y="3600331"/>
            <a:ext cx="1562933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Subscribers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3360896" y="3928467"/>
            <a:ext cx="2968943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1,053 customers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028242" y="5269944"/>
            <a:ext cx="1634014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73%</a:t>
            </a:r>
            <a:endParaRPr lang="en-US" sz="2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933" y="4439722"/>
            <a:ext cx="1992749" cy="19927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63841" y="6598325"/>
            <a:ext cx="1562933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Non-Subscribers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360896" y="6926461"/>
            <a:ext cx="2968943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2,847 customers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6661547" y="1391960"/>
            <a:ext cx="1562933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 Comparison</a:t>
            </a:r>
            <a:endParaRPr lang="en-US" sz="12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547" y="1736765"/>
            <a:ext cx="4615458" cy="2185988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8082677" y="3922752"/>
            <a:ext cx="132755" cy="132755"/>
          </a:xfrm>
          <a:prstGeom prst="roundRect">
            <a:avLst>
              <a:gd name="adj" fmla="val 13776"/>
            </a:avLst>
          </a:prstGeom>
          <a:solidFill>
            <a:srgbClr val="450808"/>
          </a:solidFill>
          <a:ln/>
        </p:spPr>
      </p:sp>
      <p:sp>
        <p:nvSpPr>
          <p:cNvPr id="15" name="Text 10"/>
          <p:cNvSpPr/>
          <p:nvPr/>
        </p:nvSpPr>
        <p:spPr>
          <a:xfrm>
            <a:off x="8276392" y="3922752"/>
            <a:ext cx="616625" cy="132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Avg Spend</a:t>
            </a:r>
            <a:endParaRPr lang="en-US" sz="1000" dirty="0"/>
          </a:p>
        </p:txBody>
      </p:sp>
      <p:sp>
        <p:nvSpPr>
          <p:cNvPr id="16" name="Shape 11"/>
          <p:cNvSpPr/>
          <p:nvPr/>
        </p:nvSpPr>
        <p:spPr>
          <a:xfrm>
            <a:off x="9045416" y="3922752"/>
            <a:ext cx="132755" cy="132755"/>
          </a:xfrm>
          <a:prstGeom prst="roundRect">
            <a:avLst>
              <a:gd name="adj" fmla="val 13776"/>
            </a:avLst>
          </a:prstGeom>
          <a:solidFill>
            <a:srgbClr val="B81414"/>
          </a:solidFill>
          <a:ln/>
        </p:spPr>
      </p:sp>
      <p:sp>
        <p:nvSpPr>
          <p:cNvPr id="17" name="Text 12"/>
          <p:cNvSpPr/>
          <p:nvPr/>
        </p:nvSpPr>
        <p:spPr>
          <a:xfrm>
            <a:off x="9239131" y="3922752"/>
            <a:ext cx="821769" cy="132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Revenue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3360896" y="7437834"/>
            <a:ext cx="7908608" cy="425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Despite similar average spend, non-subscribers generate 73% of total revenue due to their larger population. Converting just 10% could significantly boost subscription revenue.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1347"/>
            <a:ext cx="7391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 Distribution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5365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By Category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245168"/>
            <a:ext cx="6185535" cy="34638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14761" y="255365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By Age Group</a:t>
            </a:r>
            <a:endParaRPr lang="en-US" sz="2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3245168"/>
            <a:ext cx="6185535" cy="3463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818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04424" y="3183731"/>
            <a:ext cx="1254204" cy="392073"/>
          </a:xfrm>
          <a:prstGeom prst="roundRect">
            <a:avLst>
              <a:gd name="adj" fmla="val 6386"/>
            </a:avLst>
          </a:prstGeom>
          <a:solidFill>
            <a:srgbClr val="FAD1D1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558" y="3296245"/>
            <a:ext cx="166926" cy="1669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9947" y="3246239"/>
            <a:ext cx="75354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POWER BI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1104424" y="3659267"/>
            <a:ext cx="6987897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Interactive Dashboard Overview</a:t>
            </a:r>
            <a:endParaRPr lang="en-US" sz="3850" dirty="0"/>
          </a:p>
        </p:txBody>
      </p:sp>
      <p:sp>
        <p:nvSpPr>
          <p:cNvPr id="7" name="Shape 3"/>
          <p:cNvSpPr/>
          <p:nvPr/>
        </p:nvSpPr>
        <p:spPr>
          <a:xfrm>
            <a:off x="1104424" y="4898827"/>
            <a:ext cx="4001333" cy="1852732"/>
          </a:xfrm>
          <a:prstGeom prst="roundRect">
            <a:avLst>
              <a:gd name="adj" fmla="val 5922"/>
            </a:avLst>
          </a:prstGeom>
          <a:solidFill>
            <a:srgbClr val="FFFAFA"/>
          </a:solidFill>
          <a:ln/>
        </p:spPr>
      </p:sp>
      <p:sp>
        <p:nvSpPr>
          <p:cNvPr id="8" name="Shape 4"/>
          <p:cNvSpPr/>
          <p:nvPr/>
        </p:nvSpPr>
        <p:spPr>
          <a:xfrm>
            <a:off x="1104424" y="4875967"/>
            <a:ext cx="4001333" cy="91440"/>
          </a:xfrm>
          <a:prstGeom prst="roundRect">
            <a:avLst>
              <a:gd name="adj" fmla="val 34229"/>
            </a:avLst>
          </a:prstGeom>
          <a:solidFill>
            <a:srgbClr val="F5A3A3"/>
          </a:solidFill>
          <a:ln/>
        </p:spPr>
      </p:sp>
      <p:sp>
        <p:nvSpPr>
          <p:cNvPr id="9" name="Shape 5"/>
          <p:cNvSpPr/>
          <p:nvPr/>
        </p:nvSpPr>
        <p:spPr>
          <a:xfrm>
            <a:off x="2792075" y="4585930"/>
            <a:ext cx="625912" cy="625912"/>
          </a:xfrm>
          <a:prstGeom prst="roundRect">
            <a:avLst>
              <a:gd name="adj" fmla="val 146091"/>
            </a:avLst>
          </a:prstGeom>
          <a:solidFill>
            <a:srgbClr val="F5A3A3"/>
          </a:solidFill>
          <a:ln/>
        </p:spPr>
      </p:sp>
      <p:sp>
        <p:nvSpPr>
          <p:cNvPr id="10" name="Text 6"/>
          <p:cNvSpPr/>
          <p:nvPr/>
        </p:nvSpPr>
        <p:spPr>
          <a:xfrm>
            <a:off x="2979837" y="4742378"/>
            <a:ext cx="25038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1335881" y="5420439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Metrics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335881" y="5852398"/>
            <a:ext cx="3538418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3.9K customers, $59.76 avg purchase, 3.75 avg rating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14355" y="4898827"/>
            <a:ext cx="4001453" cy="1852732"/>
          </a:xfrm>
          <a:prstGeom prst="roundRect">
            <a:avLst>
              <a:gd name="adj" fmla="val 5922"/>
            </a:avLst>
          </a:prstGeom>
          <a:solidFill>
            <a:srgbClr val="FFFAFA"/>
          </a:solidFill>
          <a:ln/>
        </p:spPr>
      </p:sp>
      <p:sp>
        <p:nvSpPr>
          <p:cNvPr id="14" name="Shape 10"/>
          <p:cNvSpPr/>
          <p:nvPr/>
        </p:nvSpPr>
        <p:spPr>
          <a:xfrm>
            <a:off x="5314355" y="4875967"/>
            <a:ext cx="4001453" cy="91440"/>
          </a:xfrm>
          <a:prstGeom prst="roundRect">
            <a:avLst>
              <a:gd name="adj" fmla="val 34229"/>
            </a:avLst>
          </a:prstGeom>
          <a:solidFill>
            <a:srgbClr val="F5A3A3"/>
          </a:solidFill>
          <a:ln/>
        </p:spPr>
      </p:sp>
      <p:sp>
        <p:nvSpPr>
          <p:cNvPr id="15" name="Shape 11"/>
          <p:cNvSpPr/>
          <p:nvPr/>
        </p:nvSpPr>
        <p:spPr>
          <a:xfrm>
            <a:off x="7002125" y="4585930"/>
            <a:ext cx="625912" cy="625912"/>
          </a:xfrm>
          <a:prstGeom prst="roundRect">
            <a:avLst>
              <a:gd name="adj" fmla="val 146091"/>
            </a:avLst>
          </a:prstGeom>
          <a:solidFill>
            <a:srgbClr val="F5A3A3"/>
          </a:solidFill>
          <a:ln/>
        </p:spPr>
      </p:sp>
      <p:sp>
        <p:nvSpPr>
          <p:cNvPr id="16" name="Text 12"/>
          <p:cNvSpPr/>
          <p:nvPr/>
        </p:nvSpPr>
        <p:spPr>
          <a:xfrm>
            <a:off x="7189887" y="4742378"/>
            <a:ext cx="25038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5545812" y="5420439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Interactive Filters</a:t>
            </a: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5545812" y="5852398"/>
            <a:ext cx="3538538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Subscription status, gender, category, and shipping type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9524405" y="4898827"/>
            <a:ext cx="4001453" cy="1852732"/>
          </a:xfrm>
          <a:prstGeom prst="roundRect">
            <a:avLst>
              <a:gd name="adj" fmla="val 5922"/>
            </a:avLst>
          </a:prstGeom>
          <a:solidFill>
            <a:srgbClr val="FFFAFA"/>
          </a:solidFill>
          <a:ln/>
        </p:spPr>
      </p:sp>
      <p:sp>
        <p:nvSpPr>
          <p:cNvPr id="20" name="Shape 16"/>
          <p:cNvSpPr/>
          <p:nvPr/>
        </p:nvSpPr>
        <p:spPr>
          <a:xfrm>
            <a:off x="9524405" y="4875967"/>
            <a:ext cx="4001453" cy="91440"/>
          </a:xfrm>
          <a:prstGeom prst="roundRect">
            <a:avLst>
              <a:gd name="adj" fmla="val 34229"/>
            </a:avLst>
          </a:prstGeom>
          <a:solidFill>
            <a:srgbClr val="F5A3A3"/>
          </a:solidFill>
          <a:ln/>
        </p:spPr>
      </p:sp>
      <p:sp>
        <p:nvSpPr>
          <p:cNvPr id="21" name="Shape 17"/>
          <p:cNvSpPr/>
          <p:nvPr/>
        </p:nvSpPr>
        <p:spPr>
          <a:xfrm>
            <a:off x="11212175" y="4585930"/>
            <a:ext cx="625912" cy="625912"/>
          </a:xfrm>
          <a:prstGeom prst="roundRect">
            <a:avLst>
              <a:gd name="adj" fmla="val 146091"/>
            </a:avLst>
          </a:prstGeom>
          <a:solidFill>
            <a:srgbClr val="F5A3A3"/>
          </a:solidFill>
          <a:ln/>
        </p:spPr>
      </p:sp>
      <p:sp>
        <p:nvSpPr>
          <p:cNvPr id="22" name="Text 18"/>
          <p:cNvSpPr/>
          <p:nvPr/>
        </p:nvSpPr>
        <p:spPr>
          <a:xfrm>
            <a:off x="11399937" y="4742378"/>
            <a:ext cx="25038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950" dirty="0"/>
          </a:p>
        </p:txBody>
      </p:sp>
      <p:sp>
        <p:nvSpPr>
          <p:cNvPr id="23" name="Text 19"/>
          <p:cNvSpPr/>
          <p:nvPr/>
        </p:nvSpPr>
        <p:spPr>
          <a:xfrm>
            <a:off x="9755862" y="5420439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Visual Analytics</a:t>
            </a:r>
            <a:endParaRPr lang="en-US" sz="1900" dirty="0"/>
          </a:p>
        </p:txBody>
      </p:sp>
      <p:sp>
        <p:nvSpPr>
          <p:cNvPr id="24" name="Text 20"/>
          <p:cNvSpPr/>
          <p:nvPr/>
        </p:nvSpPr>
        <p:spPr>
          <a:xfrm>
            <a:off x="9755862" y="5852398"/>
            <a:ext cx="3538538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Revenue and sales breakdowns by category and age group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104424" y="6986230"/>
            <a:ext cx="12421433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Dashboard enables real-time exploration of customer behavior patterns, supporting data-driven decision making across marketing and operations teams.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2026-01-16T20:33:46Z</dcterms:created>
  <dcterms:modified xsi:type="dcterms:W3CDTF">2026-01-16T20:33:46Z</dcterms:modified>
</cp:coreProperties>
</file>